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Отдел музейной педагогики\Старик\КОНКУРСЫ\2025-26\Заставка на экран для творческого конкурса Виват, императрица!_13.04.20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6" y="23236"/>
            <a:ext cx="9111964" cy="683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920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Абдуллаева </a:t>
            </a:r>
            <a:br>
              <a:rPr lang="ru-RU" sz="2000" b="1" dirty="0" smtClean="0"/>
            </a:br>
            <a:r>
              <a:rPr lang="ru-RU" sz="2000" b="1" dirty="0" smtClean="0"/>
              <a:t>Диана </a:t>
            </a:r>
            <a:br>
              <a:rPr lang="ru-RU" sz="2000" b="1" dirty="0" smtClean="0"/>
            </a:br>
            <a:r>
              <a:rPr lang="ru-RU" sz="2000" b="1" dirty="0" smtClean="0"/>
              <a:t>13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3640" y="5605264"/>
            <a:ext cx="3240360" cy="125273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Смолянки глазами </a:t>
            </a:r>
          </a:p>
          <a:p>
            <a:pPr marL="0" indent="0" algn="r">
              <a:buNone/>
            </a:pPr>
            <a:r>
              <a:rPr lang="ru-RU" sz="2300" b="1" dirty="0" smtClean="0"/>
              <a:t>Левицкого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</a:p>
          <a:p>
            <a:pPr marL="0" indent="0" algn="r">
              <a:buNone/>
            </a:pPr>
            <a:endParaRPr lang="ru-RU" sz="1600" i="1" dirty="0" smtClean="0"/>
          </a:p>
          <a:p>
            <a:pPr marL="0" indent="0" algn="r">
              <a:buNone/>
            </a:pPr>
            <a:r>
              <a:rPr lang="ru-RU" sz="1600" i="1" dirty="0" smtClean="0"/>
              <a:t> </a:t>
            </a:r>
            <a:endParaRPr lang="ru-RU" sz="1600" i="1" dirty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482" name="Picture 2" descr="K:\Отдел музейной педагогики\Старик\КОНКУРСЫ\2025-26\ФОТО РАБОТ\94. Абдуллаева Диа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" y="26217"/>
            <a:ext cx="5148039" cy="68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59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Хакимова </a:t>
            </a:r>
            <a:br>
              <a:rPr lang="ru-RU" sz="2000" b="1" dirty="0" smtClean="0"/>
            </a:br>
            <a:r>
              <a:rPr lang="ru-RU" sz="2000" b="1" dirty="0" smtClean="0"/>
              <a:t>Карина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13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969893"/>
            <a:ext cx="3419872" cy="848072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7200" b="1" dirty="0"/>
              <a:t>Екатерина и рассказы </a:t>
            </a:r>
            <a:r>
              <a:rPr lang="ru-RU" sz="7200" b="1" dirty="0" err="1"/>
              <a:t>Чичагова</a:t>
            </a:r>
            <a:r>
              <a:rPr lang="ru-RU" sz="7200" b="1" dirty="0"/>
              <a:t> о русско-шведской </a:t>
            </a:r>
            <a:r>
              <a:rPr lang="ru-RU" sz="7200" b="1" dirty="0" smtClean="0"/>
              <a:t>войне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4000" i="1" dirty="0" smtClean="0"/>
              <a:t>Бумага, гуашь</a:t>
            </a: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C:\Users\TuszanskayaES\Downloads\Хакимова Карина 13 лет Екатерина и рассказы Чичагова о русско шведской войне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96336" cy="53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32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Федоришина</a:t>
            </a:r>
            <a:r>
              <a:rPr lang="ru-RU" sz="2000" b="1" dirty="0" smtClean="0"/>
              <a:t> Алина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13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969893"/>
            <a:ext cx="3419872" cy="848072"/>
          </a:xfrm>
        </p:spPr>
        <p:txBody>
          <a:bodyPr>
            <a:normAutofit fontScale="32500" lnSpcReduction="20000"/>
          </a:bodyPr>
          <a:lstStyle/>
          <a:p>
            <a:pPr marL="0" indent="0" algn="r">
              <a:buNone/>
            </a:pPr>
            <a:r>
              <a:rPr lang="ru-RU" sz="4000" b="1" dirty="0" smtClean="0"/>
              <a:t>Виват, императрица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4000" i="1" dirty="0" smtClean="0"/>
              <a:t>Картон, пастель, графика</a:t>
            </a: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14" name="Picture 2" descr="\\172.16.3.9\Shares1\Отдел музейной педагогики\Старик\КОНКУРСЫ\2025-26\ФОТО РАБОТ\176. Федоришина 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18"/>
            <a:ext cx="4932040" cy="68116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6056" y="2204864"/>
            <a:ext cx="36774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/>
              <a:t>Идея рисунка заключается в создании образа императрицы Екатерины II, отражающего её значительный вклад в развитие науки и медицины в России. Картина должна передать атмосферу эпохи Просвещения, подчеркнуть прогрессивные реформы Екатерины и её поддержку научного прогресса.</a:t>
            </a:r>
          </a:p>
          <a:p>
            <a:pPr fontAlgn="base"/>
            <a:r>
              <a:rPr lang="ru-RU" sz="1200" dirty="0"/>
              <a:t>Центральная фигура композиции — сама императрица, представленная в элегантном наряде своего времени. Её поза символизирует решительность и дальновидность, подчёркивая лидерские качества. Императрица изображается окружённой книгами, инструментами учёных и врачами, демонстрируя свою приверженность развитию образования и здравоохранения.</a:t>
            </a:r>
          </a:p>
          <a:p>
            <a:pPr fontAlgn="base"/>
            <a:r>
              <a:rPr lang="ru-RU" sz="1200" dirty="0"/>
              <a:t>Цветовая палитра  создает ощущение света и тепла, которое ассоциируется с просветительством и прогрессом. Рисунок призван вдохновлять зрителей задуматься о значимости реформ Екатерины для будущего России и почтить память великого исторического деятеля.</a:t>
            </a:r>
          </a:p>
        </p:txBody>
      </p:sp>
    </p:spTree>
    <p:extLst>
      <p:ext uri="{BB962C8B-B14F-4D97-AF65-F5344CB8AC3E}">
        <p14:creationId xmlns:p14="http://schemas.microsoft.com/office/powerpoint/2010/main" xmlns="" val="295780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Латыпова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Диана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15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3640" y="5969893"/>
            <a:ext cx="3240360" cy="848072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7200" b="1" dirty="0" smtClean="0"/>
              <a:t>Открытие Эрмитажа</a:t>
            </a:r>
            <a:endParaRPr lang="ru-RU" sz="7200" b="1" dirty="0"/>
          </a:p>
          <a:p>
            <a:pPr marL="0" indent="0" algn="r">
              <a:buNone/>
            </a:pPr>
            <a:r>
              <a:rPr lang="ru-RU" sz="4000" b="1" dirty="0"/>
              <a:t>2026</a:t>
            </a:r>
          </a:p>
          <a:p>
            <a:pPr marL="0" indent="0" algn="r">
              <a:buNone/>
            </a:pPr>
            <a:r>
              <a:rPr lang="ru-RU" sz="4000" i="1" dirty="0"/>
              <a:t>Бумага, </a:t>
            </a:r>
            <a:r>
              <a:rPr lang="ru-RU" sz="4000" i="1" dirty="0" err="1" smtClean="0"/>
              <a:t>гуашь</a:t>
            </a:r>
            <a:r>
              <a:rPr lang="ru-RU" sz="1600" i="1" dirty="0" err="1" smtClean="0"/>
              <a:t>ь</a:t>
            </a:r>
            <a:endParaRPr lang="ru-RU" sz="1600" i="1" dirty="0"/>
          </a:p>
          <a:p>
            <a:pPr marL="0" indent="0" algn="r">
              <a:buNone/>
            </a:pP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\\172.16.3.9\Shares1\Отдел музейной педагогики\Старик\КОНКУРСЫ\2025-26\ФОТО РАБОТ\204. Латыпова Диа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96336" cy="5989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144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Моспан</a:t>
            </a:r>
            <a:r>
              <a:rPr lang="ru-RU" sz="2000" b="1" dirty="0" smtClean="0"/>
              <a:t> Милана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14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5537697"/>
            <a:ext cx="3923928" cy="1175840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buNone/>
            </a:pPr>
            <a:r>
              <a:rPr lang="ru-RU" sz="4000" b="1" dirty="0"/>
              <a:t>Молодая Екатерина за изучением русской </a:t>
            </a:r>
            <a:r>
              <a:rPr lang="ru-RU" sz="4000" b="1" dirty="0" smtClean="0"/>
              <a:t>литературы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4000" i="1" dirty="0"/>
              <a:t>Бумага, </a:t>
            </a:r>
            <a:r>
              <a:rPr lang="ru-RU" sz="4000" i="1" dirty="0" smtClean="0"/>
              <a:t>гуашь</a:t>
            </a:r>
            <a:endParaRPr lang="ru-RU" sz="1600" i="1" dirty="0"/>
          </a:p>
          <a:p>
            <a:pPr marL="0" indent="0" algn="r">
              <a:buNone/>
            </a:pP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 descr="K:\Отдел музейной педагогики\Старик\КОНКУРСЫ\2025-26\ФОТО РАБОТ\244. Моспан Милана,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372"/>
            <a:ext cx="4747850" cy="68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729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Воробьева София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12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3640" y="5969893"/>
            <a:ext cx="3240360" cy="848072"/>
          </a:xfrm>
        </p:spPr>
        <p:txBody>
          <a:bodyPr>
            <a:normAutofit fontScale="32500" lnSpcReduction="20000"/>
          </a:bodyPr>
          <a:lstStyle/>
          <a:p>
            <a:pPr marL="0" indent="0" algn="r">
              <a:buNone/>
            </a:pPr>
            <a:r>
              <a:rPr lang="ru-RU" sz="4500" dirty="0"/>
              <a:t>Екатерина </a:t>
            </a:r>
            <a:r>
              <a:rPr lang="en-US" sz="4500" dirty="0"/>
              <a:t>II </a:t>
            </a:r>
            <a:r>
              <a:rPr lang="ru-RU" sz="4500" dirty="0"/>
              <a:t>принимает </a:t>
            </a:r>
            <a:r>
              <a:rPr lang="ru-RU" sz="4500" dirty="0" smtClean="0"/>
              <a:t>послов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4000" i="1" dirty="0"/>
              <a:t>Бумага, </a:t>
            </a:r>
            <a:r>
              <a:rPr lang="ru-RU" sz="4000" i="1" dirty="0" smtClean="0"/>
              <a:t>гуашь</a:t>
            </a:r>
            <a:endParaRPr lang="ru-RU" sz="1600" i="1" dirty="0"/>
          </a:p>
          <a:p>
            <a:pPr marL="0" indent="0" algn="r">
              <a:buNone/>
            </a:pP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K:\Отдел музейной педагогики\Старик\КОНКУРСЫ\2025-26\ФОТО РАБОТ\316. Воробьева Соф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1" y="187772"/>
            <a:ext cx="7586445" cy="54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447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Ткачева</a:t>
            </a:r>
            <a:br>
              <a:rPr lang="ru-RU" sz="2000" b="1" dirty="0" smtClean="0"/>
            </a:br>
            <a:r>
              <a:rPr lang="ru-RU" sz="2000" b="1" dirty="0" smtClean="0"/>
              <a:t>Арина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17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5589240"/>
            <a:ext cx="3967708" cy="117584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6400" b="1" dirty="0" smtClean="0"/>
              <a:t>Великие деятели и Екатерина Великая</a:t>
            </a:r>
          </a:p>
          <a:p>
            <a:pPr marL="0" indent="0" algn="r">
              <a:buNone/>
            </a:pPr>
            <a:r>
              <a:rPr lang="ru-RU" sz="6400" b="1" dirty="0" smtClean="0"/>
              <a:t>(</a:t>
            </a:r>
            <a:r>
              <a:rPr lang="ru-RU" sz="6400" b="1" dirty="0" err="1" smtClean="0"/>
              <a:t>И.Шувалов</a:t>
            </a:r>
            <a:r>
              <a:rPr lang="ru-RU" sz="6400" b="1" dirty="0" smtClean="0"/>
              <a:t>, М.В. Ломоносов, В.И. Баженов, И.И. Бецкой</a:t>
            </a:r>
          </a:p>
          <a:p>
            <a:pPr marL="0" indent="0" algn="r">
              <a:buNone/>
            </a:pPr>
            <a:r>
              <a:rPr lang="ru-RU" sz="6400" b="1" dirty="0" smtClean="0"/>
              <a:t>2026</a:t>
            </a:r>
            <a:endParaRPr lang="ru-RU" sz="6400" b="1" dirty="0"/>
          </a:p>
          <a:p>
            <a:pPr marL="0" indent="0" algn="r">
              <a:buNone/>
            </a:pPr>
            <a:r>
              <a:rPr lang="ru-RU" sz="4000" i="1" dirty="0"/>
              <a:t>Бумага, </a:t>
            </a:r>
            <a:r>
              <a:rPr lang="ru-RU" sz="4000" i="1" dirty="0" smtClean="0"/>
              <a:t>карандаш</a:t>
            </a:r>
            <a:endParaRPr lang="ru-RU" sz="1600" i="1" dirty="0"/>
          </a:p>
          <a:p>
            <a:pPr marL="0" indent="0" algn="r">
              <a:buNone/>
            </a:pPr>
            <a:endParaRPr lang="ru-RU" sz="1600" i="1" dirty="0"/>
          </a:p>
          <a:p>
            <a:pPr marL="0" indent="0" algn="r">
              <a:buNone/>
            </a:pPr>
            <a:endParaRPr lang="ru-RU" sz="1600" i="1" dirty="0" smtClean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apf.attachmail.ru/cgi-bin/readmsg?id=17745199752006580745%3B0%3B1&amp;notype=1&amp;x-email=kolomenskoe100konkurs%40mail.ru&amp;rid=427420106629498911138405011733788535177225538460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TuszanskayaES\Downloads\Ткачева 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2588"/>
            <a:ext cx="7552855" cy="54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970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Клейнер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Алина</a:t>
            </a:r>
            <a:br>
              <a:rPr lang="ru-RU" sz="2000" b="1" dirty="0" smtClean="0"/>
            </a:br>
            <a:r>
              <a:rPr lang="ru-RU" sz="2000" b="1" dirty="0" smtClean="0"/>
              <a:t>37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Великая императрица или гениальная женщина</a:t>
            </a:r>
          </a:p>
          <a:p>
            <a:pPr marL="0" indent="0" algn="r">
              <a:buNone/>
            </a:pPr>
            <a:r>
              <a:rPr lang="ru-RU" sz="1600" b="1" dirty="0" smtClean="0"/>
              <a:t>2024</a:t>
            </a:r>
          </a:p>
          <a:p>
            <a:pPr marL="0" indent="0" algn="r">
              <a:buNone/>
            </a:pPr>
            <a:r>
              <a:rPr lang="ru-RU" sz="1600" i="1" dirty="0" smtClean="0"/>
              <a:t>Холст, масло</a:t>
            </a:r>
            <a:endParaRPr lang="ru-RU" sz="1600" i="1" dirty="0"/>
          </a:p>
        </p:txBody>
      </p:sp>
      <p:pic>
        <p:nvPicPr>
          <p:cNvPr id="1026" name="Picture 2" descr="\\filestore\Shares1\Отдел музейной педагогики\Старик\КОНКУРСЫ\2025-26\ФОТО РАБОТ\1. Клейнер Алин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745485" cy="55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24" y="5805264"/>
            <a:ext cx="49770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«…картина </a:t>
            </a:r>
            <a:r>
              <a:rPr lang="ru-RU" sz="1100" dirty="0"/>
              <a:t>поделена на две части, фигура императрицы делит композицию пополам, справа я изобразила великие постройки, созданные во время царствования Екатерины II в Санкт-Петербурге, по левую часть изобразила непобедимый Черноморский флот. Виват Екатерине II </a:t>
            </a:r>
            <a:r>
              <a:rPr lang="ru-RU" sz="1100" dirty="0" smtClean="0"/>
              <a:t>!!!» (комментарий автора работы).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401645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>
          <a:xfrm>
            <a:off x="7045424" y="14139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/>
              <a:t>Сысоева </a:t>
            </a:r>
          </a:p>
          <a:p>
            <a:pPr algn="r"/>
            <a:r>
              <a:rPr lang="ru-RU" sz="2000" b="1" dirty="0" smtClean="0"/>
              <a:t>Арина</a:t>
            </a:r>
          </a:p>
          <a:p>
            <a:pPr algn="r"/>
            <a:r>
              <a:rPr lang="ru-RU" sz="2000" b="1" dirty="0" smtClean="0"/>
              <a:t>10 лет  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35302"/>
            <a:ext cx="3106688" cy="89269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«Место, где стоял Коломенский дворец»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карандаши, фломастеры</a:t>
            </a:r>
            <a:endParaRPr lang="ru-RU" sz="1600" i="1" dirty="0"/>
          </a:p>
        </p:txBody>
      </p:sp>
      <p:pic>
        <p:nvPicPr>
          <p:cNvPr id="23554" name="Picture 2" descr="C:\Users\TuszanskayaES\Downloads\Сысоева Арина_Коломенский дворе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7812360" cy="543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5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45424" y="14139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err="1" smtClean="0"/>
              <a:t>Михинкевич</a:t>
            </a:r>
            <a:endParaRPr lang="ru-RU" sz="2000" b="1" dirty="0" smtClean="0"/>
          </a:p>
          <a:p>
            <a:pPr algn="r"/>
            <a:r>
              <a:rPr lang="ru-RU" sz="2000" b="1" dirty="0" smtClean="0"/>
              <a:t>Мирослава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10 лет</a:t>
            </a:r>
          </a:p>
          <a:p>
            <a:pPr algn="r"/>
            <a:r>
              <a:rPr lang="ru-RU" sz="2000" b="1" dirty="0" smtClean="0"/>
              <a:t>/</a:t>
            </a:r>
            <a:r>
              <a:rPr lang="ru-RU" sz="1800" i="1" dirty="0" smtClean="0"/>
              <a:t>ребенок-инвалид на домашнем обучении/  </a:t>
            </a:r>
            <a:endParaRPr lang="ru-RU" sz="2000" i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35302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«Читая письма»</a:t>
            </a:r>
            <a:endParaRPr lang="ru-RU" sz="1800" b="1" dirty="0"/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Холст, акрил</a:t>
            </a:r>
            <a:endParaRPr lang="ru-RU" sz="1600" i="1" dirty="0"/>
          </a:p>
        </p:txBody>
      </p:sp>
      <p:pic>
        <p:nvPicPr>
          <p:cNvPr id="26626" name="Picture 2" descr="K:\Отдел музейной педагогики\Старик\КОНКУРСЫ\2025-26\ФОТО РАБОТ\197. Михинкевич Мирослав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4" t="6257" r="5714" b="4389"/>
          <a:stretch/>
        </p:blipFill>
        <p:spPr bwMode="auto">
          <a:xfrm>
            <a:off x="-1" y="-1233"/>
            <a:ext cx="5224325" cy="685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030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Бутаева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Марина </a:t>
            </a:r>
            <a:br>
              <a:rPr lang="ru-RU" sz="2000" b="1" dirty="0" smtClean="0"/>
            </a:br>
            <a:r>
              <a:rPr lang="ru-RU" sz="2000" b="1" dirty="0" smtClean="0"/>
              <a:t>9 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5661248"/>
            <a:ext cx="3106688" cy="89269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1600" dirty="0"/>
              <a:t>М.В. Ломоносов представляет Екатерине </a:t>
            </a:r>
            <a:r>
              <a:rPr lang="en-US" sz="1600" dirty="0"/>
              <a:t>II</a:t>
            </a:r>
            <a:r>
              <a:rPr lang="ru-RU" sz="1600" dirty="0"/>
              <a:t> свои </a:t>
            </a:r>
            <a:r>
              <a:rPr lang="ru-RU" sz="1600" dirty="0" smtClean="0"/>
              <a:t>проекты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Бутаева Марина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3" t="39722" r="58594" b="30139"/>
          <a:stretch/>
        </p:blipFill>
        <p:spPr bwMode="auto">
          <a:xfrm>
            <a:off x="155574" y="620688"/>
            <a:ext cx="7141247" cy="50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666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45424" y="14139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err="1"/>
              <a:t>Кульченко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>Валерия</a:t>
            </a:r>
          </a:p>
          <a:p>
            <a:pPr algn="r"/>
            <a:r>
              <a:rPr lang="ru-RU" sz="2000" b="1" dirty="0"/>
              <a:t>15 лет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35302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/>
              <a:t>«Царственная мудрость»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гуашь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7FC6BE-466A-4AF7-9E40-49E901918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5" y="-20471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67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76256" y="116632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err="1" smtClean="0"/>
              <a:t>Ушанова</a:t>
            </a:r>
            <a:r>
              <a:rPr lang="ru-RU" sz="2000" b="1" dirty="0" smtClean="0"/>
              <a:t> </a:t>
            </a:r>
          </a:p>
          <a:p>
            <a:pPr algn="r"/>
            <a:r>
              <a:rPr lang="ru-RU" sz="2000" b="1" dirty="0" smtClean="0"/>
              <a:t>Анна</a:t>
            </a:r>
          </a:p>
          <a:p>
            <a:pPr algn="r"/>
            <a:r>
              <a:rPr lang="ru-RU" sz="2000" b="1" dirty="0" smtClean="0"/>
              <a:t>15 лет</a:t>
            </a:r>
          </a:p>
          <a:p>
            <a:pPr algn="r"/>
            <a:endParaRPr lang="ru-RU" sz="2000" b="1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724128" y="5805264"/>
            <a:ext cx="3275856" cy="89269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2500" b="1" dirty="0"/>
              <a:t>Зимний вечер  в Коломенском. Прогулка императрицы Екатерины с внуками Александром и </a:t>
            </a:r>
            <a:r>
              <a:rPr lang="ru-RU" sz="2500" b="1" dirty="0" smtClean="0"/>
              <a:t>Константином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pic>
        <p:nvPicPr>
          <p:cNvPr id="2050" name="Picture 2" descr="K:\Отдел музейной педагогики\Старик\КОНКУРСЫ\2025-26\ФОТО РАБОТ\309. Ушанова Ан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918"/>
            <a:ext cx="7452320" cy="5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64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Шепелевич</a:t>
            </a:r>
            <a:r>
              <a:rPr lang="ru-RU" sz="2000" b="1" dirty="0" smtClean="0"/>
              <a:t> Маргарита</a:t>
            </a:r>
            <a:br>
              <a:rPr lang="ru-RU" sz="2000" b="1" dirty="0" smtClean="0"/>
            </a:br>
            <a:r>
              <a:rPr lang="ru-RU" sz="2000" b="1" dirty="0" smtClean="0"/>
              <a:t>11  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2800" b="1" dirty="0"/>
              <a:t>Адмирал Федор Ушаков перед битвой в Керченском </a:t>
            </a:r>
            <a:r>
              <a:rPr lang="ru-RU" sz="2800" b="1" dirty="0" smtClean="0"/>
              <a:t>проливе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K:\Отдел музейной педагогики\Старик\КОНКУРСЫ\2025-26\ФОТО РАБОТ\264. Шепелевич Маргари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" y="7937"/>
            <a:ext cx="7404695" cy="51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89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/>
              <a:t>Головашкин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>Иван</a:t>
            </a:r>
            <a:br>
              <a:rPr lang="ru-RU" sz="2000" b="1" dirty="0"/>
            </a:br>
            <a:r>
              <a:rPr lang="ru-RU" sz="2000" b="1" dirty="0"/>
              <a:t>9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37448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Освоение Крыма</a:t>
            </a:r>
          </a:p>
          <a:p>
            <a:pPr marL="0" indent="0" algn="r">
              <a:buNone/>
            </a:pPr>
            <a:r>
              <a:rPr lang="ru-RU" sz="2300" b="1" dirty="0"/>
              <a:t> при Екатерине </a:t>
            </a:r>
            <a:r>
              <a:rPr lang="en-US" sz="2300" b="1" dirty="0"/>
              <a:t>II</a:t>
            </a:r>
            <a:endParaRPr lang="ru-RU" sz="2300" b="1" dirty="0"/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гуашь</a:t>
            </a:r>
          </a:p>
        </p:txBody>
      </p:sp>
      <p:pic>
        <p:nvPicPr>
          <p:cNvPr id="12290" name="Picture 2" descr="K:\Отдел музейной педагогики\Старик\КОНКУРСЫ\2025-26\ФОТО РАБОТ\132. Головашкин Иван 1 работа Кры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3942"/>
            <a:ext cx="7524328" cy="55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644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Назарова </a:t>
            </a:r>
            <a:br>
              <a:rPr lang="ru-RU" sz="2000" b="1" dirty="0"/>
            </a:br>
            <a:r>
              <a:rPr lang="ru-RU" sz="2000" b="1" dirty="0"/>
              <a:t>Варвара</a:t>
            </a:r>
            <a:br>
              <a:rPr lang="ru-RU" sz="2000" b="1" dirty="0"/>
            </a:br>
            <a:r>
              <a:rPr lang="ru-RU" sz="2000" b="1" dirty="0"/>
              <a:t>9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37448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300" b="1" dirty="0"/>
              <a:t>Крым – наш!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акварель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5AE42-5D88-42BD-ADCE-D1BCCA158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10" y="661745"/>
            <a:ext cx="7579179" cy="52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3602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/>
              <a:t>Тайлаков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Бехруз </a:t>
            </a:r>
            <a:br>
              <a:rPr lang="ru-RU" sz="2000" b="1" dirty="0"/>
            </a:br>
            <a:r>
              <a:rPr lang="ru-RU" sz="2000" b="1" dirty="0"/>
              <a:t>12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55696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Величественная императрица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Холст, акрил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F5D12E-D1BA-4282-8A92-FEF6D619C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6" r="1963"/>
          <a:stretch/>
        </p:blipFill>
        <p:spPr>
          <a:xfrm>
            <a:off x="-1" y="548680"/>
            <a:ext cx="8032897" cy="540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34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Кузьмина Кристина</a:t>
            </a:r>
            <a:br>
              <a:rPr lang="ru-RU" sz="2000" b="1" dirty="0" smtClean="0"/>
            </a:br>
            <a:r>
              <a:rPr lang="ru-RU" sz="2000" b="1" dirty="0" smtClean="0"/>
              <a:t>14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589240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Путешествие Екатерины</a:t>
            </a:r>
            <a:r>
              <a:rPr lang="en-US" sz="2300" b="1" dirty="0" smtClean="0"/>
              <a:t> II </a:t>
            </a:r>
            <a:r>
              <a:rPr lang="ru-RU" sz="2300" b="1" dirty="0" smtClean="0"/>
              <a:t>на Крымский полуостров  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Картон, пастель</a:t>
            </a:r>
            <a:endParaRPr lang="ru-RU" sz="1600" i="1" dirty="0"/>
          </a:p>
        </p:txBody>
      </p:sp>
      <p:pic>
        <p:nvPicPr>
          <p:cNvPr id="13314" name="Picture 2" descr="K:\Отдел музейной педагогики\Старик\КОНКУРСЫ\2025-26\ФОТО РАБОТ\88. Кузьм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1" y="0"/>
            <a:ext cx="5310197" cy="68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52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Мишин Семен</a:t>
            </a:r>
            <a:br>
              <a:rPr lang="ru-RU" sz="2000" b="1" dirty="0" smtClean="0"/>
            </a:br>
            <a:r>
              <a:rPr lang="ru-RU" sz="2000" b="1" dirty="0" smtClean="0"/>
              <a:t>14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589240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Будущее полуострова – в словах Потемкина  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pic>
        <p:nvPicPr>
          <p:cNvPr id="21506" name="Picture 2" descr="K:\Отдел музейной педагогики\Старик\КОНКУРСЫ\2025-26\ФОТО РАБОТ\95. Мишин. Будущее полуострова — в словах Потём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414113"/>
            <a:ext cx="7236298" cy="51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31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Лебедева </a:t>
            </a:r>
            <a:br>
              <a:rPr lang="ru-RU" sz="2000" b="1" dirty="0" smtClean="0"/>
            </a:br>
            <a:r>
              <a:rPr lang="ru-RU" sz="2000" b="1" dirty="0" smtClean="0"/>
              <a:t>Каролина</a:t>
            </a:r>
            <a:br>
              <a:rPr lang="ru-RU" sz="2000" b="1" dirty="0" smtClean="0"/>
            </a:br>
            <a:r>
              <a:rPr lang="ru-RU" sz="2000" b="1" dirty="0" smtClean="0"/>
              <a:t>14 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sz="2000" dirty="0"/>
              <a:t>Верный слуга государев. Императрица Екатерина II и князь Таврический  Григорий </a:t>
            </a:r>
            <a:r>
              <a:rPr lang="ru-RU" sz="2000" dirty="0" smtClean="0"/>
              <a:t>Потемкин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K:\Отдел музейной педагогики\Старик\КОНКУРСЫ\2025-26\ФОТО РАБОТ\311. Лебедева Карол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4" y="692696"/>
            <a:ext cx="7268675" cy="49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941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Дегтев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Иван </a:t>
            </a:r>
            <a:br>
              <a:rPr lang="ru-RU" sz="2000" b="1" dirty="0" smtClean="0"/>
            </a:br>
            <a:r>
              <a:rPr lang="ru-RU" sz="2000" b="1" dirty="0" smtClean="0"/>
              <a:t>39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7837" y="5805264"/>
            <a:ext cx="2123728" cy="89269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«Крым Ваш, императрица… Потемкин Таврический»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Холст, масло</a:t>
            </a:r>
            <a:endParaRPr lang="ru-RU" sz="1600" i="1" dirty="0"/>
          </a:p>
        </p:txBody>
      </p:sp>
      <p:pic>
        <p:nvPicPr>
          <p:cNvPr id="13314" name="Picture 2" descr="K:\Отдел музейной педагогики\Старик\КОНКУРСЫ\2025-26\ФОТО РАБОТ\74. Дегтев Ив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8"/>
            <a:ext cx="6915393" cy="68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83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Потемкина </a:t>
            </a:r>
            <a:br>
              <a:rPr lang="ru-RU" sz="2000" b="1" dirty="0" smtClean="0"/>
            </a:br>
            <a:r>
              <a:rPr lang="ru-RU" sz="2000" b="1" dirty="0" smtClean="0"/>
              <a:t>Анастасия</a:t>
            </a:r>
            <a:br>
              <a:rPr lang="ru-RU" sz="2000" b="1" dirty="0" smtClean="0"/>
            </a:br>
            <a:r>
              <a:rPr lang="ru-RU" sz="2000" b="1" dirty="0" smtClean="0"/>
              <a:t>11 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5661248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000" b="1" dirty="0"/>
              <a:t>Екатерина  в </a:t>
            </a:r>
            <a:r>
              <a:rPr lang="ru-RU" sz="2000" b="1" dirty="0" smtClean="0"/>
              <a:t>библиотеке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 descr="K:\Отдел музейной педагогики\Старик\КОНКУРСЫ\2025-26\ФОТО РАБОТ\245. Потемкина Анастас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2" y="7936"/>
            <a:ext cx="4991075" cy="680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617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45424" y="188640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Русова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Полина</a:t>
            </a:r>
            <a:br>
              <a:rPr lang="ru-RU" sz="2000" b="1" dirty="0" smtClean="0"/>
            </a:br>
            <a:r>
              <a:rPr lang="ru-RU" sz="2000" b="1" dirty="0" smtClean="0"/>
              <a:t>9 лет 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17443" y="5946973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«Пленэр в усадьбе»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 гуашь</a:t>
            </a:r>
            <a:endParaRPr lang="ru-RU" sz="1600" i="1" dirty="0"/>
          </a:p>
        </p:txBody>
      </p:sp>
      <p:pic>
        <p:nvPicPr>
          <p:cNvPr id="2" name="Picture 2" descr="K:\Отдел музейной педагогики\Старик\КОНКУРСЫ\2025-26\ФОТО РАБОТ\40. Русова Полин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6" y="620688"/>
            <a:ext cx="771727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29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45424" y="188640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Важин </a:t>
            </a:r>
            <a:br>
              <a:rPr lang="ru-RU" sz="2000" b="1" dirty="0" smtClean="0"/>
            </a:br>
            <a:r>
              <a:rPr lang="ru-RU" sz="2000" b="1" dirty="0" smtClean="0"/>
              <a:t>Николай</a:t>
            </a:r>
            <a:br>
              <a:rPr lang="ru-RU" sz="2000" b="1" dirty="0" smtClean="0"/>
            </a:br>
            <a:r>
              <a:rPr lang="ru-RU" sz="2000" b="1" dirty="0" smtClean="0"/>
              <a:t>11 лет 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77273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«Весна в Царицыно»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 акварель, пастель</a:t>
            </a:r>
            <a:endParaRPr lang="ru-RU" sz="1600" i="1" dirty="0"/>
          </a:p>
        </p:txBody>
      </p:sp>
      <p:pic>
        <p:nvPicPr>
          <p:cNvPr id="18435" name="Picture 3" descr="K:\Отдел музейной педагогики\Старик\КОНКУРСЫ\2025-26\ФОТО РАБОТ\93. Важин Никол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5089" y="-473280"/>
            <a:ext cx="5328592" cy="73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28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Петрова Дарья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10 лет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10382" y="5669360"/>
            <a:ext cx="3106688" cy="892696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1800" b="1" dirty="0"/>
              <a:t>«Как хорошо</a:t>
            </a:r>
          </a:p>
          <a:p>
            <a:pPr marL="0" indent="0" algn="r">
              <a:buNone/>
            </a:pPr>
            <a:r>
              <a:rPr lang="ru-RU" sz="1800" b="1" dirty="0"/>
              <a:t> в усадьбе летом»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гуашь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A59A6F-90FA-42A4-9862-C831149FB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756942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63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Терякова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Варвара</a:t>
            </a:r>
            <a:br>
              <a:rPr lang="ru-RU" sz="2000" b="1" dirty="0" smtClean="0"/>
            </a:br>
            <a:r>
              <a:rPr lang="ru-RU" sz="2000" b="1" dirty="0" smtClean="0"/>
              <a:t>11 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5661248"/>
            <a:ext cx="3106688" cy="892696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sz="2000" b="1" dirty="0"/>
              <a:t>Екатерина 2 </a:t>
            </a:r>
            <a:r>
              <a:rPr lang="ru-RU" sz="2000" b="1" dirty="0" smtClean="0"/>
              <a:t>в Коломенском</a:t>
            </a:r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карандаши, графика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K:\Отдел музейной педагогики\Старик\КОНКУРСЫ\2025-26\ФОТО РАБОТ\266. Терякова Вар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68" y="39733"/>
            <a:ext cx="7829128" cy="55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2161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err="1"/>
              <a:t>Головашкин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Иван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9 лет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77272"/>
            <a:ext cx="3106688" cy="89269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1800" b="1" dirty="0"/>
              <a:t>Русская усадьба во второй половине 18 века</a:t>
            </a:r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1600" i="1" dirty="0"/>
              <a:t>Бумага, гуашь</a:t>
            </a:r>
          </a:p>
        </p:txBody>
      </p:sp>
      <p:pic>
        <p:nvPicPr>
          <p:cNvPr id="13314" name="Picture 2" descr="K:\Отдел музейной педагогики\Старик\КОНКУРСЫ\2025-26\ФОТО РАБОТ\133. Головашкин Иван  2 работа В усадьб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" t="3301"/>
          <a:stretch/>
        </p:blipFill>
        <p:spPr bwMode="auto">
          <a:xfrm>
            <a:off x="-31651" y="476672"/>
            <a:ext cx="772022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130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Гатауллина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Вероника</a:t>
            </a:r>
            <a:br>
              <a:rPr lang="ru-RU" sz="2000" b="1" dirty="0" smtClean="0"/>
            </a:br>
            <a:r>
              <a:rPr lang="ru-RU" sz="2000" b="1" dirty="0" smtClean="0"/>
              <a:t>10 </a:t>
            </a:r>
            <a:r>
              <a:rPr lang="ru-RU" sz="2000" b="1" dirty="0" smtClean="0"/>
              <a:t>лет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5661248"/>
            <a:ext cx="3106688" cy="89269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z="2000" b="1" dirty="0" smtClean="0"/>
              <a:t>В усадьбе у себя в раю…</a:t>
            </a:r>
          </a:p>
          <a:p>
            <a:pPr marL="0" indent="0" algn="r">
              <a:buNone/>
            </a:pPr>
            <a:r>
              <a:rPr lang="ru-RU" sz="20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K:\Отдел музейной педагогики\Старик\КОНКУРСЫ\2025-26\ФОТО РАБОТ\288. Гатауллина Верони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6" t="2610" r="2427"/>
          <a:stretch/>
        </p:blipFill>
        <p:spPr bwMode="auto">
          <a:xfrm>
            <a:off x="0" y="58530"/>
            <a:ext cx="4776465" cy="67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5263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Маркова </a:t>
            </a:r>
            <a:br>
              <a:rPr lang="ru-RU" sz="2000" b="1" dirty="0" smtClean="0"/>
            </a:br>
            <a:r>
              <a:rPr lang="ru-RU" sz="2000" b="1" dirty="0" smtClean="0"/>
              <a:t>Алина</a:t>
            </a:r>
            <a:br>
              <a:rPr lang="ru-RU" sz="2000" b="1" dirty="0" smtClean="0"/>
            </a:br>
            <a:r>
              <a:rPr lang="ru-RU" sz="2000" b="1" dirty="0" smtClean="0"/>
              <a:t>13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3640" y="5805264"/>
            <a:ext cx="3240360" cy="1252736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Екатерина </a:t>
            </a:r>
            <a:r>
              <a:rPr lang="en-US" sz="2300" b="1" dirty="0" smtClean="0"/>
              <a:t>II</a:t>
            </a:r>
            <a:r>
              <a:rPr lang="ru-RU" sz="2300" b="1" dirty="0" smtClean="0"/>
              <a:t> </a:t>
            </a:r>
          </a:p>
          <a:p>
            <a:pPr marL="0" indent="0" algn="r">
              <a:buNone/>
            </a:pPr>
            <a:r>
              <a:rPr lang="ru-RU" sz="2300" b="1" dirty="0" smtClean="0"/>
              <a:t>в Царском селе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</a:t>
            </a:r>
            <a:r>
              <a:rPr lang="ru-RU" sz="1600" i="1" dirty="0" err="1" smtClean="0"/>
              <a:t>гелевая</a:t>
            </a:r>
            <a:r>
              <a:rPr lang="ru-RU" sz="1600" i="1" dirty="0" smtClean="0"/>
              <a:t> ручка, маркер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i="1" dirty="0" smtClean="0"/>
              <a:t> </a:t>
            </a:r>
            <a:endParaRPr lang="ru-RU" sz="1600" i="1" dirty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5362" name="Picture 2" descr="K:\Отдел музейной педагогики\Старик\КОНКУРСЫ\2025-26\ФОТО РАБОТ\90. Маркова Ал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548680"/>
            <a:ext cx="782301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4947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Шаров </a:t>
            </a:r>
            <a:br>
              <a:rPr lang="ru-RU" sz="2000" b="1" dirty="0"/>
            </a:br>
            <a:r>
              <a:rPr lang="ru-RU" sz="2000" b="1" dirty="0"/>
              <a:t>Сергей</a:t>
            </a:r>
            <a:br>
              <a:rPr lang="ru-RU" sz="2000" b="1" dirty="0"/>
            </a:br>
            <a:r>
              <a:rPr lang="ru-RU" sz="2000" b="1" dirty="0"/>
              <a:t>12 лет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23613" y="5965304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/>
              <a:t>«Век просвещения»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акварель</a:t>
            </a:r>
          </a:p>
          <a:p>
            <a:pPr marL="0" indent="0" algn="r">
              <a:buNone/>
            </a:pPr>
            <a:endParaRPr lang="ru-RU" sz="1600" i="1" dirty="0"/>
          </a:p>
        </p:txBody>
      </p:sp>
      <p:sp>
        <p:nvSpPr>
          <p:cNvPr id="7" name="AutoShape 6" descr="image-03-02-26-04-21.heic">
            <a:extLst>
              <a:ext uri="{FF2B5EF4-FFF2-40B4-BE49-F238E27FC236}">
                <a16:creationId xmlns:a16="http://schemas.microsoft.com/office/drawing/2014/main" xmlns="" id="{8BDDA716-4DA1-4D42-AECF-53F4B0C921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E9A4AA-CDFD-4385-9115-519144B5C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98136" y="-721465"/>
            <a:ext cx="5488632" cy="78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150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Рязанцева Анастасия</a:t>
            </a:r>
            <a:br>
              <a:rPr lang="ru-RU" sz="2000" b="1" dirty="0" smtClean="0"/>
            </a:br>
            <a:r>
              <a:rPr lang="ru-RU" sz="2000" b="1" dirty="0" smtClean="0"/>
              <a:t>15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«Среди стен истории»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акварель, </a:t>
            </a:r>
            <a:r>
              <a:rPr lang="ru-RU" sz="1600" i="1" dirty="0" err="1" smtClean="0"/>
              <a:t>линер</a:t>
            </a:r>
            <a:endParaRPr lang="ru-RU" sz="1600" i="1" dirty="0"/>
          </a:p>
        </p:txBody>
      </p:sp>
      <p:pic>
        <p:nvPicPr>
          <p:cNvPr id="7170" name="Picture 2" descr="K:\Отдел музейной педагогики\Старик\КОНКУРСЫ\2025-26\ФОТО РАБОТ\36. Рязанцева Анастас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67"/>
            <a:ext cx="4499992" cy="68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4281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Щербина Анастасия</a:t>
            </a:r>
            <a:br>
              <a:rPr lang="ru-RU" sz="2000" b="1" dirty="0" smtClean="0"/>
            </a:br>
            <a:r>
              <a:rPr lang="ru-RU" sz="2000" b="1" dirty="0" smtClean="0"/>
              <a:t>13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3640" y="5605264"/>
            <a:ext cx="3240360" cy="125273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Исторический портрет Екатерины </a:t>
            </a:r>
            <a:r>
              <a:rPr lang="en-US" sz="2300" b="1" dirty="0" smtClean="0"/>
              <a:t>II</a:t>
            </a:r>
            <a:endParaRPr lang="ru-RU" sz="2300" b="1" dirty="0" smtClean="0"/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</a:t>
            </a:r>
            <a:r>
              <a:rPr lang="ru-RU" sz="1600" i="1" dirty="0" err="1" smtClean="0"/>
              <a:t>гелевая</a:t>
            </a:r>
            <a:r>
              <a:rPr lang="ru-RU" sz="1600" i="1" dirty="0" smtClean="0"/>
              <a:t> ручка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i="1" dirty="0" smtClean="0"/>
              <a:t> </a:t>
            </a:r>
            <a:endParaRPr lang="ru-RU" sz="1600" i="1" dirty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4338" name="Picture 2" descr="K:\Отдел музейной педагогики\Старик\КОНКУРСЫ\2025-26\ФОТО РАБОТ\89. Щербина Анастас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473818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9961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Куранова</a:t>
            </a:r>
            <a:r>
              <a:rPr lang="ru-RU" sz="2000" b="1" dirty="0" smtClean="0"/>
              <a:t> Мария </a:t>
            </a:r>
            <a:br>
              <a:rPr lang="ru-RU" sz="2000" b="1" dirty="0" smtClean="0"/>
            </a:br>
            <a:r>
              <a:rPr lang="ru-RU" sz="2000" b="1" dirty="0" smtClean="0"/>
              <a:t>9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300" b="1" dirty="0" smtClean="0"/>
              <a:t>Триумф Просвещения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 , гуашь</a:t>
            </a:r>
          </a:p>
          <a:p>
            <a:pPr marL="0" indent="0" algn="r">
              <a:buNone/>
            </a:pPr>
            <a:endParaRPr lang="ru-RU" sz="1600" i="1" dirty="0"/>
          </a:p>
        </p:txBody>
      </p:sp>
      <p:pic>
        <p:nvPicPr>
          <p:cNvPr id="22530" name="Picture 2" descr="K:\Отдел музейной педагогики\Старик\КОНКУРСЫ\2025-26\ФОТО РАБОТ\85. Куранова_Мария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6000" contrast="19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2872"/>
            <a:ext cx="7259793" cy="49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0447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76256" y="116632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/>
              <a:t>Калашникова Александра</a:t>
            </a:r>
          </a:p>
          <a:p>
            <a:pPr algn="r"/>
            <a:r>
              <a:rPr lang="ru-RU" sz="2000" b="1" dirty="0" smtClean="0"/>
              <a:t>15 лет</a:t>
            </a:r>
          </a:p>
          <a:p>
            <a:pPr algn="r"/>
            <a:endParaRPr lang="ru-RU" sz="2000" b="1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724128" y="5805264"/>
            <a:ext cx="3275856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500" b="1" dirty="0"/>
              <a:t>Дух дворянского гнезда. Усадьба </a:t>
            </a:r>
            <a:r>
              <a:rPr lang="ru-RU" sz="2500" b="1" dirty="0" err="1" smtClean="0"/>
              <a:t>Шишмаревых</a:t>
            </a:r>
            <a:endParaRPr lang="ru-RU" sz="2500" b="1" dirty="0" smtClean="0"/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Бумага, акварель</a:t>
            </a:r>
            <a:endParaRPr lang="ru-RU" sz="1600" i="1" dirty="0"/>
          </a:p>
        </p:txBody>
      </p:sp>
      <p:pic>
        <p:nvPicPr>
          <p:cNvPr id="26626" name="Picture 2" descr="K:\Отдел музейной педагогики\Старик\КОНКУРСЫ\2025-26\ФОТО РАБОТ\243. Калашникова Дух дворянского гнезда (Усадьба Шишмарёвых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4860032" cy="68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6645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Аблаева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Эмилия </a:t>
            </a:r>
            <a:br>
              <a:rPr lang="ru-RU" sz="2000" b="1" dirty="0" smtClean="0"/>
            </a:br>
            <a:r>
              <a:rPr lang="ru-RU" sz="2000" b="1" dirty="0" smtClean="0"/>
              <a:t>16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«18 век. Власть красоты»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акварель</a:t>
            </a:r>
            <a:endParaRPr lang="ru-RU" sz="1600" i="1" dirty="0"/>
          </a:p>
        </p:txBody>
      </p:sp>
      <p:pic>
        <p:nvPicPr>
          <p:cNvPr id="13314" name="Picture 2" descr="K:\Отдел музейной педагогики\Старик\КОНКУРСЫ\2025-26\ФОТО РАБОТ\99. Аблаева Эмил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6" t="1939" r="9557"/>
          <a:stretch/>
        </p:blipFill>
        <p:spPr bwMode="auto">
          <a:xfrm>
            <a:off x="4960" y="-1"/>
            <a:ext cx="4495031" cy="68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23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Рогожина Елена</a:t>
            </a:r>
            <a:br>
              <a:rPr lang="ru-RU" sz="2000" b="1" dirty="0" smtClean="0"/>
            </a:br>
            <a:r>
              <a:rPr lang="ru-RU" sz="2000" b="1" dirty="0" smtClean="0"/>
              <a:t>51 год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1557" y="5877272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«Усадьба </a:t>
            </a:r>
            <a:r>
              <a:rPr lang="ru-RU" sz="1800" b="1" dirty="0" err="1" smtClean="0"/>
              <a:t>Валуево</a:t>
            </a:r>
            <a:r>
              <a:rPr lang="ru-RU" sz="1800" b="1" dirty="0" smtClean="0"/>
              <a:t>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Холст, масло</a:t>
            </a:r>
            <a:endParaRPr lang="ru-RU" sz="1600" i="1" dirty="0"/>
          </a:p>
        </p:txBody>
      </p:sp>
      <p:pic>
        <p:nvPicPr>
          <p:cNvPr id="14338" name="Picture 2" descr="C:\Users\TuszanskayaES\Downloads\7RM7sCVieUdSs75nhpn4zcm4gKNQlQrSQxMWoW8W7N14Y70wTNqsQt7itwhtSzB1UOJ-y85IuPqq7YbDmCaMIQh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8" t="1764" r="1239" b="1322"/>
          <a:stretch>
            <a:fillRect/>
          </a:stretch>
        </p:blipFill>
        <p:spPr bwMode="auto">
          <a:xfrm>
            <a:off x="7615" y="692696"/>
            <a:ext cx="7092280" cy="51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80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>Каширина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София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16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 smtClean="0"/>
              <a:t>Портрет </a:t>
            </a:r>
          </a:p>
          <a:p>
            <a:pPr marL="0" indent="0" algn="r">
              <a:buNone/>
            </a:pPr>
            <a:r>
              <a:rPr lang="ru-RU" sz="2300" b="1" dirty="0" smtClean="0"/>
              <a:t>Екатерины </a:t>
            </a:r>
            <a:r>
              <a:rPr lang="en-US" sz="2300" b="1" dirty="0" smtClean="0"/>
              <a:t>II</a:t>
            </a:r>
            <a:endParaRPr lang="ru-RU" sz="2300" b="1" dirty="0" smtClean="0"/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карандаш</a:t>
            </a:r>
            <a:endParaRPr lang="ru-RU" sz="1600" i="1" dirty="0"/>
          </a:p>
        </p:txBody>
      </p:sp>
      <p:pic>
        <p:nvPicPr>
          <p:cNvPr id="1026" name="Picture 2" descr="K:\Отдел музейной педагогики\Старик\КОНКУРСЫ\2025-26\ФОТО РАБОТ\31. Каширина Соф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612" y="-1"/>
            <a:ext cx="5156675" cy="687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3431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47878" y="5946973"/>
            <a:ext cx="3106688" cy="892696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sz="2600" b="1" dirty="0" smtClean="0"/>
              <a:t>«</a:t>
            </a:r>
            <a:r>
              <a:rPr lang="ru-RU" sz="2600" b="1" dirty="0"/>
              <a:t>Коломенское. </a:t>
            </a:r>
            <a:endParaRPr lang="ru-RU" sz="2600" b="1" dirty="0" smtClean="0"/>
          </a:p>
          <a:p>
            <a:pPr marL="0" indent="0" algn="r">
              <a:buNone/>
            </a:pPr>
            <a:r>
              <a:rPr lang="ru-RU" sz="2600" b="1" dirty="0" smtClean="0"/>
              <a:t>Карета </a:t>
            </a:r>
            <a:r>
              <a:rPr lang="ru-RU" sz="2600" b="1" dirty="0"/>
              <a:t>Екатерины </a:t>
            </a:r>
            <a:r>
              <a:rPr lang="en-US" sz="2600" b="1" dirty="0"/>
              <a:t>II</a:t>
            </a:r>
            <a:r>
              <a:rPr lang="ru-RU" sz="2600" b="1" dirty="0" smtClean="0"/>
              <a:t>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Холст. Масло</a:t>
            </a:r>
            <a:endParaRPr lang="ru-RU" sz="1600" i="1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7066706" y="404664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/>
              <a:t>Рогожина</a:t>
            </a:r>
          </a:p>
          <a:p>
            <a:pPr algn="r"/>
            <a:r>
              <a:rPr lang="ru-RU" sz="2000" b="1" dirty="0" smtClean="0"/>
              <a:t> Елена </a:t>
            </a:r>
            <a:br>
              <a:rPr lang="ru-RU" sz="2000" b="1" dirty="0" smtClean="0"/>
            </a:br>
            <a:r>
              <a:rPr lang="ru-RU" sz="2000" b="1" dirty="0" smtClean="0"/>
              <a:t>51 год </a:t>
            </a:r>
            <a:endParaRPr lang="ru-RU" sz="2000" b="1" dirty="0"/>
          </a:p>
        </p:txBody>
      </p:sp>
      <p:pic>
        <p:nvPicPr>
          <p:cNvPr id="13314" name="Picture 2" descr="C:\Users\TuszanskayaES\Downloads\IMG_20251019_162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79"/>
            <a:ext cx="7524328" cy="534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0898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Густова </a:t>
            </a:r>
            <a:br>
              <a:rPr lang="ru-RU" sz="2000" b="1" dirty="0" smtClean="0"/>
            </a:br>
            <a:r>
              <a:rPr lang="ru-RU" sz="2000" b="1" dirty="0" smtClean="0"/>
              <a:t>Дарья</a:t>
            </a:r>
            <a:br>
              <a:rPr lang="ru-RU" sz="2000" b="1" dirty="0" smtClean="0"/>
            </a:br>
            <a:r>
              <a:rPr lang="ru-RU" sz="2000" b="1" dirty="0" smtClean="0"/>
              <a:t>14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«У окна»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r>
              <a:rPr lang="en-US" sz="1600" i="1" dirty="0" smtClean="0"/>
              <a:t> </a:t>
            </a:r>
            <a:endParaRPr lang="ru-RU" sz="1600" i="1" dirty="0"/>
          </a:p>
        </p:txBody>
      </p:sp>
      <p:pic>
        <p:nvPicPr>
          <p:cNvPr id="18434" name="Picture 2" descr="K:\Отдел музейной педагогики\Старик\КОНКУРСЫ\2025-26\ФОТО РАБОТ\64. Густова Дарья.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9" t="12476" r="5154" b="5324"/>
          <a:stretch>
            <a:fillRect/>
          </a:stretch>
        </p:blipFill>
        <p:spPr bwMode="auto">
          <a:xfrm>
            <a:off x="-1" y="476672"/>
            <a:ext cx="798876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0838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Олесиюк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Богдана</a:t>
            </a:r>
            <a:br>
              <a:rPr lang="ru-RU" sz="2000" b="1" dirty="0" smtClean="0"/>
            </a:br>
            <a:r>
              <a:rPr lang="ru-RU" sz="2000" b="1" dirty="0" smtClean="0"/>
              <a:t>13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«Осенняя прогулка»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r>
              <a:rPr lang="en-US" sz="1600" i="1" dirty="0" smtClean="0"/>
              <a:t> </a:t>
            </a:r>
            <a:endParaRPr lang="ru-RU" sz="1600" i="1" dirty="0"/>
          </a:p>
        </p:txBody>
      </p:sp>
      <p:pic>
        <p:nvPicPr>
          <p:cNvPr id="15362" name="Picture 2" descr="K:\Отдел музейной педагогики\Старик\КОНКУРСЫ\2025-26\ФОТО РАБОТ\67. Олесиюк Богдана.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68" b="10200"/>
          <a:stretch>
            <a:fillRect/>
          </a:stretch>
        </p:blipFill>
        <p:spPr bwMode="auto">
          <a:xfrm>
            <a:off x="0" y="620688"/>
            <a:ext cx="7586017" cy="52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3413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>
          <a:xfrm>
            <a:off x="7045424" y="14139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err="1" smtClean="0"/>
              <a:t>Батырханова</a:t>
            </a:r>
            <a:r>
              <a:rPr lang="ru-RU" sz="2000" b="1" dirty="0" smtClean="0"/>
              <a:t> </a:t>
            </a:r>
          </a:p>
          <a:p>
            <a:pPr algn="r"/>
            <a:r>
              <a:rPr lang="ru-RU" sz="2000" b="1" dirty="0" smtClean="0"/>
              <a:t>Екатерина</a:t>
            </a:r>
            <a:br>
              <a:rPr lang="ru-RU" sz="2000" b="1" dirty="0" smtClean="0"/>
            </a:br>
            <a:r>
              <a:rPr lang="ru-RU" sz="2000" b="1" dirty="0" smtClean="0"/>
              <a:t>13 лет 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35302"/>
            <a:ext cx="3106688" cy="892696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«Екатерина </a:t>
            </a:r>
            <a:r>
              <a:rPr lang="en-US" sz="1800" b="1" dirty="0" smtClean="0"/>
              <a:t>II</a:t>
            </a:r>
            <a:r>
              <a:rPr lang="ru-RU" sz="1800" b="1" dirty="0" smtClean="0"/>
              <a:t>. Момент уединения»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pic>
        <p:nvPicPr>
          <p:cNvPr id="15362" name="Picture 2" descr="K:\Отдел музейной педагогики\Старик\КОНКУРСЫ\2025-26\ФОТО РАБОТ\61. Батырханова Екатерина. jpe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06" t="6550" r="9020" b="11400"/>
          <a:stretch>
            <a:fillRect/>
          </a:stretch>
        </p:blipFill>
        <p:spPr bwMode="auto">
          <a:xfrm>
            <a:off x="12972" y="28997"/>
            <a:ext cx="4775051" cy="68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86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Сабитова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Алина</a:t>
            </a:r>
            <a:br>
              <a:rPr lang="ru-RU" sz="2000" b="1" dirty="0" smtClean="0"/>
            </a:br>
            <a:r>
              <a:rPr lang="ru-RU" sz="2000" b="1" dirty="0" smtClean="0"/>
              <a:t>12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5517232"/>
            <a:ext cx="3240360" cy="125273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300" b="1" dirty="0" smtClean="0"/>
              <a:t>Мудрость Екатерины Великой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endParaRPr lang="ru-RU" sz="1600" i="1" dirty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4338" name="Picture 2" descr="K:\Отдел музейной педагогики\Старик\КОНКУРСЫ\2025-26\ФОТО РАБОТ\68.Сабитова Алин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4" t="3664" b="7253"/>
          <a:stretch>
            <a:fillRect/>
          </a:stretch>
        </p:blipFill>
        <p:spPr bwMode="auto">
          <a:xfrm>
            <a:off x="0" y="332656"/>
            <a:ext cx="74190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6891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Федорова </a:t>
            </a:r>
            <a:br>
              <a:rPr lang="ru-RU" sz="2000" b="1" dirty="0" smtClean="0"/>
            </a:br>
            <a:r>
              <a:rPr lang="ru-RU" sz="2000" b="1" dirty="0" smtClean="0"/>
              <a:t>Анастасия</a:t>
            </a:r>
            <a:br>
              <a:rPr lang="ru-RU" sz="2000" b="1" dirty="0" smtClean="0"/>
            </a:br>
            <a:r>
              <a:rPr lang="ru-RU" sz="2000" b="1" dirty="0" smtClean="0"/>
              <a:t>16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endParaRPr lang="ru-RU" sz="1800" b="1" dirty="0" smtClean="0"/>
          </a:p>
          <a:p>
            <a:pPr marL="0" indent="0" algn="r">
              <a:buNone/>
            </a:pPr>
            <a:r>
              <a:rPr lang="ru-RU" sz="1800" b="1" dirty="0" smtClean="0"/>
              <a:t>«Осенний  променад»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r>
              <a:rPr lang="en-US" sz="1600" i="1" dirty="0" smtClean="0"/>
              <a:t> </a:t>
            </a:r>
            <a:endParaRPr lang="ru-RU" sz="1600" i="1" dirty="0"/>
          </a:p>
        </p:txBody>
      </p:sp>
      <p:pic>
        <p:nvPicPr>
          <p:cNvPr id="17410" name="Picture 2" descr="K:\Отдел музейной педагогики\Старик\КОНКУРСЫ\2025-26\ФОТО РАБОТ\69. Фёдорова Анастасия.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66" t="12464" r="13881" b="16876"/>
          <a:stretch>
            <a:fillRect/>
          </a:stretch>
        </p:blipFill>
        <p:spPr bwMode="auto">
          <a:xfrm>
            <a:off x="28550" y="476672"/>
            <a:ext cx="7740352" cy="540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24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Мельникова Василиса </a:t>
            </a:r>
            <a:br>
              <a:rPr lang="ru-RU" sz="2000" b="1" dirty="0"/>
            </a:br>
            <a:r>
              <a:rPr lang="ru-RU" sz="2000" b="1" dirty="0"/>
              <a:t>10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5455" y="4765049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Россия, вперед с Екатериной! </a:t>
            </a:r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1600" i="1" dirty="0"/>
              <a:t>Холст , акрил</a:t>
            </a:r>
          </a:p>
          <a:p>
            <a:pPr marL="0" indent="0" algn="r">
              <a:buNone/>
            </a:pPr>
            <a:endParaRPr lang="ru-RU" sz="1600" i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51DE7378-6CF4-411E-83DF-5F3C64B82A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793029-426F-416A-94CE-C10BB4948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7471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833FCC-1E74-47CD-9CA3-D60D8CFA4324}"/>
              </a:ext>
            </a:extLst>
          </p:cNvPr>
          <p:cNvSpPr txBox="1"/>
          <p:nvPr/>
        </p:nvSpPr>
        <p:spPr>
          <a:xfrm>
            <a:off x="5701083" y="5521140"/>
            <a:ext cx="334575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b="0" i="1" dirty="0">
                <a:solidFill>
                  <a:srgbClr val="2C2D2E"/>
                </a:solidFill>
                <a:effectLst/>
              </a:rPr>
              <a:t>Благодаря правильной политике Екатерины Второй, Россия развивалась семимильными шагами. На картине изображено как в России под руководством Екатерины Второй Великой, развивались заводы и фабрики, наука и культура и судебная система! Солнце и луна освещали этот путь день и ночь! </a:t>
            </a:r>
            <a:r>
              <a:rPr lang="ru-RU" sz="1100" b="0" i="1" u="sng" dirty="0">
                <a:solidFill>
                  <a:srgbClr val="2C2D2E"/>
                </a:solidFill>
                <a:effectLst/>
              </a:rPr>
              <a:t>(описание автора работы)</a:t>
            </a:r>
            <a:endParaRPr lang="ru-RU" sz="1100" i="1" u="sng" dirty="0"/>
          </a:p>
        </p:txBody>
      </p:sp>
    </p:spTree>
    <p:extLst>
      <p:ext uri="{BB962C8B-B14F-4D97-AF65-F5344CB8AC3E}">
        <p14:creationId xmlns:p14="http://schemas.microsoft.com/office/powerpoint/2010/main" xmlns="" val="364601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031725" y="404664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Позднякова</a:t>
            </a:r>
            <a:br>
              <a:rPr lang="ru-RU" sz="2000" b="1" dirty="0" smtClean="0"/>
            </a:br>
            <a:r>
              <a:rPr lang="ru-RU" sz="2000" b="1" dirty="0" smtClean="0"/>
              <a:t>Полина</a:t>
            </a:r>
            <a:br>
              <a:rPr lang="ru-RU" sz="2000" b="1" dirty="0" smtClean="0"/>
            </a:br>
            <a:r>
              <a:rPr lang="ru-RU" sz="2000" b="1" dirty="0" smtClean="0"/>
              <a:t>13 лет</a:t>
            </a:r>
            <a:endParaRPr lang="ru-RU" sz="20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37312" y="5805264"/>
            <a:ext cx="3106688" cy="89269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1800" b="1" dirty="0" smtClean="0"/>
              <a:t>«Прогулка императрицы: эхо прошлого»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гуашь</a:t>
            </a:r>
            <a:r>
              <a:rPr lang="en-US" sz="1600" i="1" dirty="0" smtClean="0"/>
              <a:t> </a:t>
            </a:r>
            <a:endParaRPr lang="ru-RU" sz="1600" i="1" dirty="0"/>
          </a:p>
        </p:txBody>
      </p:sp>
      <p:pic>
        <p:nvPicPr>
          <p:cNvPr id="18434" name="Picture 2" descr="K:\Отдел музейной педагогики\Старик\КОНКУРСЫ\2025-26\ФОТО РАБОТ\70. Позднякова Полина.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5" t="16639" r="9703" b="11492"/>
          <a:stretch>
            <a:fillRect/>
          </a:stretch>
        </p:blipFill>
        <p:spPr bwMode="auto">
          <a:xfrm>
            <a:off x="0" y="437628"/>
            <a:ext cx="7668344" cy="52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7375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Баяк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Элина</a:t>
            </a:r>
            <a:br>
              <a:rPr lang="ru-RU" sz="2000" b="1" dirty="0" smtClean="0"/>
            </a:br>
            <a:r>
              <a:rPr lang="ru-RU" sz="2000" b="1" dirty="0" smtClean="0"/>
              <a:t>12 лет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301208"/>
            <a:ext cx="3240360" cy="125273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300" b="1" dirty="0" smtClean="0"/>
              <a:t>Встреча</a:t>
            </a:r>
          </a:p>
          <a:p>
            <a:pPr marL="0" indent="0" algn="r">
              <a:buNone/>
            </a:pPr>
            <a:r>
              <a:rPr lang="ru-RU" sz="1600" b="1" dirty="0" smtClean="0"/>
              <a:t>2025</a:t>
            </a:r>
          </a:p>
          <a:p>
            <a:pPr marL="0" indent="0" algn="r">
              <a:buNone/>
            </a:pPr>
            <a:r>
              <a:rPr lang="ru-RU" sz="1600" i="1" dirty="0" smtClean="0"/>
              <a:t>Бумага, акварель</a:t>
            </a:r>
            <a:endParaRPr lang="ru-RU" sz="1600" i="1" dirty="0"/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9458" name="Picture 2" descr="K:\Отдел музейной педагогики\Старик\КОНКУРСЫ\2025-26\ФОТО РАБОТ\72. Баяк Эл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7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5" r="3575"/>
          <a:stretch>
            <a:fillRect/>
          </a:stretch>
        </p:blipFill>
        <p:spPr bwMode="auto">
          <a:xfrm>
            <a:off x="0" y="438150"/>
            <a:ext cx="7324725" cy="58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0020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60232" y="404664"/>
            <a:ext cx="2470069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/>
              <a:t>Дорохина </a:t>
            </a:r>
            <a:br>
              <a:rPr lang="ru-RU" sz="2000" b="1" dirty="0"/>
            </a:br>
            <a:r>
              <a:rPr lang="ru-RU" sz="2000" b="1" dirty="0"/>
              <a:t>Дарья</a:t>
            </a:r>
            <a:br>
              <a:rPr lang="ru-RU" sz="2000" b="1" dirty="0"/>
            </a:br>
            <a:r>
              <a:rPr lang="ru-RU" sz="2000" b="1" dirty="0"/>
              <a:t>28 лет</a:t>
            </a:r>
            <a:br>
              <a:rPr lang="ru-RU" sz="2000" b="1" dirty="0"/>
            </a:br>
            <a:r>
              <a:rPr lang="ru-RU" sz="1300" b="1" i="1" dirty="0"/>
              <a:t>/незрячая художница/</a:t>
            </a:r>
            <a:endParaRPr lang="ru-RU" sz="2000" b="1" i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23613" y="6006988"/>
            <a:ext cx="3106688" cy="892696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1800" b="1" dirty="0"/>
              <a:t>«Екатерининский дворец. </a:t>
            </a:r>
          </a:p>
          <a:p>
            <a:pPr marL="0" indent="0" algn="r">
              <a:buNone/>
            </a:pPr>
            <a:r>
              <a:rPr lang="ru-RU" sz="1800" b="1" dirty="0"/>
              <a:t>Вид сверху»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Холст, масло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B55A27-932D-4638-BA6A-8B53F15C0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9" y="117111"/>
            <a:ext cx="7438621" cy="58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863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73931" y="404664"/>
            <a:ext cx="2470069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/>
              <a:t>Федоров</a:t>
            </a:r>
            <a:br>
              <a:rPr lang="ru-RU" sz="2000" b="1" dirty="0"/>
            </a:br>
            <a:r>
              <a:rPr lang="ru-RU" sz="2000" b="1" dirty="0"/>
              <a:t>Иван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20 лет</a:t>
            </a:r>
            <a:br>
              <a:rPr lang="ru-RU" sz="2000" b="1" dirty="0"/>
            </a:br>
            <a:endParaRPr lang="ru-RU" sz="2000" b="1" i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23613" y="6006988"/>
            <a:ext cx="3106688" cy="89269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1800" b="1" dirty="0"/>
              <a:t>«Вечерняя прогулка императрицы»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темпера</a:t>
            </a:r>
          </a:p>
        </p:txBody>
      </p:sp>
      <p:pic>
        <p:nvPicPr>
          <p:cNvPr id="14338" name="Picture 2" descr="K:\Отдел музейной педагогики\Старик\КОНКУРСЫ\2025-26\ФОТО РАБОТ\119. Федоров Ив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60032" cy="68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5010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Самосадная Арина</a:t>
            </a:r>
            <a:br>
              <a:rPr lang="ru-RU" sz="2000" b="1" dirty="0"/>
            </a:br>
            <a:r>
              <a:rPr lang="ru-RU" sz="2000" b="1" dirty="0"/>
              <a:t>16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62599"/>
            <a:ext cx="3106688" cy="892696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У </a:t>
            </a:r>
            <a:r>
              <a:rPr lang="ru-RU" sz="3400" b="1" dirty="0"/>
              <a:t>истоков огромной державы</a:t>
            </a:r>
          </a:p>
          <a:p>
            <a:pPr marL="0" indent="0" algn="r">
              <a:buNone/>
            </a:pPr>
            <a:endParaRPr lang="ru-RU" sz="2300" b="1" dirty="0"/>
          </a:p>
          <a:p>
            <a:pPr marL="0" indent="0" algn="r">
              <a:buNone/>
            </a:pPr>
            <a:r>
              <a:rPr lang="ru-RU" sz="2100" b="1" dirty="0"/>
              <a:t>2025</a:t>
            </a:r>
            <a:endParaRPr lang="ru-RU" sz="1600" b="1" dirty="0"/>
          </a:p>
          <a:p>
            <a:pPr marL="0" indent="0" algn="r">
              <a:buNone/>
            </a:pPr>
            <a:r>
              <a:rPr lang="ru-RU" sz="2100" i="1" dirty="0"/>
              <a:t>Бумага,  карандаш,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1A941D-037A-4504-B265-20367F00B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8680"/>
            <a:ext cx="758230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463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Фролова</a:t>
            </a:r>
            <a:br>
              <a:rPr lang="ru-RU" sz="2000" b="1" dirty="0"/>
            </a:br>
            <a:r>
              <a:rPr lang="ru-RU" sz="2000" b="1" dirty="0"/>
              <a:t>Дарья </a:t>
            </a:r>
            <a:br>
              <a:rPr lang="ru-RU" sz="2000" b="1" dirty="0"/>
            </a:br>
            <a:r>
              <a:rPr lang="ru-RU" sz="2000" b="1" dirty="0"/>
              <a:t>14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55696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Встреча Екатерины </a:t>
            </a:r>
            <a:r>
              <a:rPr lang="en-US" sz="2300" b="1" dirty="0"/>
              <a:t>II </a:t>
            </a:r>
            <a:r>
              <a:rPr lang="ru-RU" sz="2300" b="1" dirty="0"/>
              <a:t>и </a:t>
            </a:r>
          </a:p>
          <a:p>
            <a:pPr marL="0" indent="0" algn="r">
              <a:buNone/>
            </a:pPr>
            <a:r>
              <a:rPr lang="ru-RU" sz="2300" b="1" dirty="0"/>
              <a:t>князя Потемкина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Холст, акрил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FB855A-2855-4B49-9BCC-30338C2C8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" t="2750" r="3933" b="3539"/>
          <a:stretch/>
        </p:blipFill>
        <p:spPr>
          <a:xfrm rot="5400000">
            <a:off x="1043288" y="-525342"/>
            <a:ext cx="5437753" cy="75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403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Шишкина </a:t>
            </a:r>
            <a:br>
              <a:rPr lang="ru-RU" sz="2000" b="1" dirty="0"/>
            </a:br>
            <a:r>
              <a:rPr lang="ru-RU" sz="2000" b="1" dirty="0"/>
              <a:t>Татьяна </a:t>
            </a:r>
            <a:br>
              <a:rPr lang="ru-RU" sz="2000" b="1" dirty="0"/>
            </a:br>
            <a:r>
              <a:rPr lang="ru-RU" sz="2000" b="1" dirty="0"/>
              <a:t>73 года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7837" y="5805264"/>
            <a:ext cx="212372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«Предпослала страх, а принесла мир»</a:t>
            </a:r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1600" i="1" dirty="0"/>
              <a:t>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97A3F2C-7F1D-4C23-B1A9-665AB839C2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6" r="624" b="-27"/>
          <a:stretch/>
        </p:blipFill>
        <p:spPr>
          <a:xfrm>
            <a:off x="0" y="0"/>
            <a:ext cx="73083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478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47878" y="5946973"/>
            <a:ext cx="3106688" cy="89269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z="2600" b="1" dirty="0"/>
              <a:t>«Выезд Екатерины </a:t>
            </a:r>
            <a:r>
              <a:rPr lang="en-US" sz="2600" b="1" dirty="0"/>
              <a:t>II</a:t>
            </a:r>
            <a:r>
              <a:rPr lang="ru-RU" sz="2600" b="1" dirty="0"/>
              <a:t>»</a:t>
            </a:r>
          </a:p>
          <a:p>
            <a:pPr marL="0" indent="0" algn="r">
              <a:buNone/>
            </a:pPr>
            <a:r>
              <a:rPr lang="ru-RU" sz="1600" b="1" dirty="0"/>
              <a:t>202</a:t>
            </a:r>
            <a:r>
              <a:rPr lang="en-US" sz="1600" b="1" dirty="0"/>
              <a:t>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/>
              <a:t>Холст. Масло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066706" y="404664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/>
              <a:t>Куликова Виктория</a:t>
            </a:r>
            <a:br>
              <a:rPr lang="ru-RU" sz="2000" b="1" dirty="0"/>
            </a:br>
            <a:r>
              <a:rPr lang="ru-RU" sz="2000" b="1" dirty="0"/>
              <a:t>56 лет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C8314B-3640-4716-98DD-00B6D26A8C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8" t="11985" r="6688" b="11985"/>
          <a:stretch/>
        </p:blipFill>
        <p:spPr>
          <a:xfrm>
            <a:off x="-11844" y="1620374"/>
            <a:ext cx="9048340" cy="41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574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>Кушнер </a:t>
            </a:r>
            <a:br>
              <a:rPr lang="ru-RU" sz="2000" b="1" dirty="0" smtClean="0"/>
            </a:br>
            <a:r>
              <a:rPr lang="ru-RU" sz="2000" b="1" dirty="0" smtClean="0"/>
              <a:t>Мария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46 лет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0760" y="5589240"/>
            <a:ext cx="2285653" cy="1243126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buNone/>
            </a:pPr>
            <a:r>
              <a:rPr lang="ru-RU" sz="3500" b="1" dirty="0" smtClean="0">
                <a:latin typeface="+mj-lt"/>
              </a:rPr>
              <a:t>«</a:t>
            </a:r>
            <a:r>
              <a:rPr lang="ru-RU" sz="3500" b="1" dirty="0">
                <a:latin typeface="+mj-lt"/>
              </a:rPr>
              <a:t>Григорий Потемкин Таврический в  Крыму 1783г.Присоединение Крыма.</a:t>
            </a:r>
            <a:r>
              <a:rPr lang="ru-RU" sz="3500" b="1" dirty="0" smtClean="0">
                <a:latin typeface="+mj-lt"/>
              </a:rPr>
              <a:t>»</a:t>
            </a:r>
            <a:endParaRPr lang="ru-RU" sz="3500" b="1" dirty="0">
              <a:latin typeface="+mj-lt"/>
            </a:endParaRPr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2100" i="1" dirty="0" smtClean="0"/>
              <a:t>Бумага, акварель</a:t>
            </a:r>
            <a:endParaRPr lang="ru-RU" sz="2100" i="1" dirty="0"/>
          </a:p>
        </p:txBody>
      </p:sp>
      <p:pic>
        <p:nvPicPr>
          <p:cNvPr id="13314" name="Picture 2" descr="K:\Отдел музейной педагогики\Старик\КОНКУРСЫ\2025-26\ФОТО РАБОТ\165. Кушнер Мария 1. Потемк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41" t="24742" r="40645" b="19313"/>
          <a:stretch/>
        </p:blipFill>
        <p:spPr bwMode="auto">
          <a:xfrm>
            <a:off x="0" y="0"/>
            <a:ext cx="6840760" cy="68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9754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>Екатерина </a:t>
            </a:r>
            <a:br>
              <a:rPr lang="ru-RU" sz="2000" b="1" dirty="0" smtClean="0"/>
            </a:br>
            <a:r>
              <a:rPr lang="ru-RU" sz="2000" b="1" dirty="0" err="1" smtClean="0"/>
              <a:t>Арно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46 лет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5589240"/>
            <a:ext cx="2610197" cy="108012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sz="3500" b="1" dirty="0" smtClean="0">
                <a:latin typeface="+mj-lt"/>
              </a:rPr>
              <a:t>«Ногою твердою стать при море»</a:t>
            </a:r>
            <a:endParaRPr lang="ru-RU" sz="3500" b="1" dirty="0">
              <a:latin typeface="+mj-lt"/>
            </a:endParaRPr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2100" i="1" dirty="0" smtClean="0"/>
              <a:t>Холст, масло</a:t>
            </a:r>
            <a:endParaRPr lang="ru-RU" sz="2100" i="1" dirty="0"/>
          </a:p>
        </p:txBody>
      </p:sp>
      <p:pic>
        <p:nvPicPr>
          <p:cNvPr id="20482" name="Picture 2" descr="C:\Users\TuszanskayaES\Downloads\Ногою твердой стать при море 60х80 холст, масл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36013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076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/>
              <a:t>Пахнина</a:t>
            </a:r>
            <a:r>
              <a:rPr lang="ru-RU" sz="2000" b="1" dirty="0"/>
              <a:t> Варвара</a:t>
            </a:r>
            <a:br>
              <a:rPr lang="ru-RU" sz="2000" b="1" dirty="0"/>
            </a:br>
            <a:r>
              <a:rPr lang="ru-RU" sz="2000" b="1" dirty="0"/>
              <a:t>11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312" y="5930974"/>
            <a:ext cx="3106688" cy="89269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Екатерина </a:t>
            </a:r>
            <a:r>
              <a:rPr lang="en-US" sz="2300" b="1" dirty="0"/>
              <a:t>II</a:t>
            </a:r>
            <a:r>
              <a:rPr lang="ru-RU" sz="2300" b="1" dirty="0"/>
              <a:t> и Этьен Морис Фальконе обсуждают создание памятника Петру </a:t>
            </a:r>
            <a:r>
              <a:rPr lang="en-US" sz="2300" b="1" dirty="0"/>
              <a:t>I</a:t>
            </a:r>
            <a:endParaRPr lang="ru-RU" sz="2300" b="1" dirty="0"/>
          </a:p>
          <a:p>
            <a:pPr marL="0" indent="0" algn="r">
              <a:buNone/>
            </a:pPr>
            <a:r>
              <a:rPr lang="ru-RU" sz="1600" b="1" dirty="0"/>
              <a:t>2026</a:t>
            </a:r>
          </a:p>
          <a:p>
            <a:pPr marL="0" indent="0" algn="r">
              <a:buNone/>
            </a:pPr>
            <a:r>
              <a:rPr lang="ru-RU" sz="1600" i="1" dirty="0"/>
              <a:t>Бумага, цветные карандаши, краски</a:t>
            </a:r>
          </a:p>
          <a:p>
            <a:pPr marL="0" indent="0" algn="r">
              <a:buNone/>
            </a:pPr>
            <a:endParaRPr lang="ru-RU" sz="1600" i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51DE7378-6CF4-411E-83DF-5F3C64B82A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28B2C9-CF3B-4D56-B7EB-22F1A8FDC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20"/>
            <a:ext cx="7881410" cy="55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838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45424" y="14139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err="1" smtClean="0"/>
              <a:t>Яламова</a:t>
            </a:r>
            <a:r>
              <a:rPr lang="ru-RU" sz="2000" b="1" dirty="0" smtClean="0"/>
              <a:t> </a:t>
            </a:r>
          </a:p>
          <a:p>
            <a:pPr algn="r"/>
            <a:r>
              <a:rPr lang="ru-RU" sz="2000" b="1" dirty="0" smtClean="0"/>
              <a:t>Кира</a:t>
            </a:r>
          </a:p>
          <a:p>
            <a:pPr algn="r"/>
            <a:r>
              <a:rPr lang="ru-RU" sz="2000" b="1" dirty="0" smtClean="0"/>
              <a:t>10 </a:t>
            </a:r>
            <a:r>
              <a:rPr lang="ru-RU" sz="2000" b="1" dirty="0"/>
              <a:t>лет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652120" y="6013476"/>
            <a:ext cx="3491880" cy="994742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2900" b="1" dirty="0" smtClean="0"/>
              <a:t>«Усадьба в лучах солнца</a:t>
            </a:r>
            <a:r>
              <a:rPr lang="ru-RU" sz="1800" b="1" dirty="0" smtClean="0"/>
              <a:t>»</a:t>
            </a:r>
            <a:endParaRPr lang="ru-RU" sz="1800" b="1" dirty="0"/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Бумага, </a:t>
            </a:r>
            <a:r>
              <a:rPr lang="ru-RU" sz="1600" i="1" dirty="0" smtClean="0"/>
              <a:t>акварель, белила</a:t>
            </a:r>
            <a:endParaRPr lang="ru-RU" sz="1600" i="1" dirty="0"/>
          </a:p>
        </p:txBody>
      </p:sp>
      <p:pic>
        <p:nvPicPr>
          <p:cNvPr id="23554" name="Picture 2" descr="K:\Отдел музейной педагогики\Старик\КОНКУРСЫ\2025-26\ФОТО РАБОТ\184. Яламова Кир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81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4503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Осипов </a:t>
            </a:r>
            <a:br>
              <a:rPr lang="ru-RU" sz="2000" b="1" dirty="0" smtClean="0"/>
            </a:br>
            <a:r>
              <a:rPr lang="ru-RU" sz="2000" b="1" dirty="0" smtClean="0"/>
              <a:t>Виктор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13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969893"/>
            <a:ext cx="3419872" cy="848072"/>
          </a:xfrm>
        </p:spPr>
        <p:txBody>
          <a:bodyPr>
            <a:normAutofit fontScale="32500" lnSpcReduction="20000"/>
          </a:bodyPr>
          <a:lstStyle/>
          <a:p>
            <a:pPr marL="0" indent="0" algn="r">
              <a:buNone/>
            </a:pPr>
            <a:r>
              <a:rPr lang="ru-RU" sz="4000" b="1" dirty="0" smtClean="0"/>
              <a:t>В поисках новых открытий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4000" i="1" dirty="0" smtClean="0"/>
              <a:t>Бумага , гуашь</a:t>
            </a:r>
            <a:endParaRPr lang="ru-RU" sz="16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K:\Отдел музейной педагогики\Старик\КОНКУРСЫ\2025-26\ФОТО РАБОТ\186. Осипов Викт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27909" y="1006292"/>
            <a:ext cx="6874404" cy="486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4275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/>
              <a:t>Микрюков</a:t>
            </a:r>
            <a:r>
              <a:rPr lang="ru-RU" sz="2000" b="1" dirty="0" smtClean="0"/>
              <a:t> Сергей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69 </a:t>
            </a:r>
            <a:r>
              <a:rPr lang="ru-RU" sz="2000" b="1" dirty="0"/>
              <a:t>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2500" b="1" dirty="0"/>
              <a:t>Триптих – Небожители, они недалеко: Михайло Ломоносов, Гавриил Державин, Иван </a:t>
            </a:r>
            <a:r>
              <a:rPr lang="ru-RU" sz="2500" b="1" dirty="0" smtClean="0"/>
              <a:t>Крылов</a:t>
            </a:r>
          </a:p>
          <a:p>
            <a:pPr marL="0" indent="0" algn="r">
              <a:buNone/>
            </a:pPr>
            <a:r>
              <a:rPr lang="ru-RU" sz="1600" b="1" dirty="0" smtClean="0"/>
              <a:t>2023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Липа, резьба по дереву, живопись</a:t>
            </a:r>
            <a:endParaRPr lang="ru-RU" sz="1600" i="1" dirty="0"/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K:\Отдел музейной педагогики\Старик\КОНКУРСЫ\2025-26\ФОТО РАБОТ\196. Микрюков. Держав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5"/>
          <a:stretch/>
        </p:blipFill>
        <p:spPr bwMode="auto">
          <a:xfrm>
            <a:off x="155574" y="1345352"/>
            <a:ext cx="2668767" cy="39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K:\Отдел музейной педагогики\Старик\КОНКУРСЫ\2025-26\ФОТО РАБОТ\196. Микрюков. Крыл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2" b="2133"/>
          <a:stretch/>
        </p:blipFill>
        <p:spPr bwMode="auto">
          <a:xfrm>
            <a:off x="3059832" y="1332210"/>
            <a:ext cx="2668720" cy="39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:\Отдел музейной педагогики\Старик\КОНКУРСЫ\2025-26\ФОТО РАБОТ\196. Микрюков. Ломонос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729924" cy="39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5835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047878" y="5946973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600" b="1" dirty="0" smtClean="0"/>
              <a:t>«Мир необходим этой обширной империи»</a:t>
            </a:r>
            <a:endParaRPr lang="ru-RU" sz="2600" b="1" dirty="0"/>
          </a:p>
          <a:p>
            <a:pPr marL="0" indent="0" algn="r">
              <a:buNone/>
            </a:pPr>
            <a:r>
              <a:rPr lang="ru-RU" sz="1600" b="1" dirty="0"/>
              <a:t>202</a:t>
            </a:r>
            <a:r>
              <a:rPr lang="en-US" sz="1600" b="1" dirty="0"/>
              <a:t>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 smtClean="0"/>
              <a:t>Картон. </a:t>
            </a:r>
            <a:r>
              <a:rPr lang="ru-RU" sz="1600" i="1" dirty="0"/>
              <a:t>Масло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066706" y="404664"/>
            <a:ext cx="20985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/>
              <a:t>Надежда </a:t>
            </a:r>
          </a:p>
          <a:p>
            <a:pPr algn="r"/>
            <a:r>
              <a:rPr lang="ru-RU" sz="2000" b="1" dirty="0" smtClean="0"/>
              <a:t>Орехова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64 </a:t>
            </a:r>
            <a:r>
              <a:rPr lang="ru-RU" sz="2000" b="1" dirty="0"/>
              <a:t>лет </a:t>
            </a:r>
          </a:p>
        </p:txBody>
      </p:sp>
      <p:pic>
        <p:nvPicPr>
          <p:cNvPr id="23554" name="Picture 2" descr="K:\Отдел музейной педагогики\Старик\КОНКУРСЫ\2025-26\ФОТО РАБОТ\194. Орехова Надежд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7" y="0"/>
            <a:ext cx="7092136" cy="58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37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Сергеева </a:t>
            </a:r>
            <a:br>
              <a:rPr lang="ru-RU" sz="2000" b="1" dirty="0" smtClean="0"/>
            </a:br>
            <a:r>
              <a:rPr lang="ru-RU" sz="2000" b="1" dirty="0" smtClean="0"/>
              <a:t>Анна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20 </a:t>
            </a:r>
            <a:r>
              <a:rPr lang="ru-RU" sz="2000" b="1" dirty="0"/>
              <a:t>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500" b="1" dirty="0" smtClean="0"/>
              <a:t>Исторический портрет С. А. </a:t>
            </a:r>
            <a:r>
              <a:rPr lang="ru-RU" sz="2500" b="1" dirty="0" err="1" smtClean="0"/>
              <a:t>Понятовского</a:t>
            </a:r>
            <a:endParaRPr lang="ru-RU" sz="2500" b="1" dirty="0"/>
          </a:p>
          <a:p>
            <a:pPr marL="0" indent="0" algn="r">
              <a:buNone/>
            </a:pPr>
            <a:r>
              <a:rPr lang="ru-RU" sz="1600" b="1" dirty="0" smtClean="0"/>
              <a:t>2026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i="1" dirty="0"/>
              <a:t>Холст, масло</a:t>
            </a:r>
          </a:p>
        </p:txBody>
      </p:sp>
      <p:sp>
        <p:nvSpPr>
          <p:cNvPr id="4" name="AutoShape 2" descr="https://af12.mail.ru/cgi-bin/readmsg?id=17722018921982881871;0;1&amp;mode=attachment&amp;email=kolomenskoe100konkurs@mail.ru&amp;ct=image%2fjpeg&amp;cn=IMG_20260217_12372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\\172.16.3.9\Shares1\Отдел музейной педагогики\Старик\КОНКУРСЫ\2025-26\ФОТО РАБОТ\201. Сергеева Анн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1588" y="1007731"/>
            <a:ext cx="6552730" cy="4914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198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Трошина Любовь</a:t>
            </a:r>
            <a:br>
              <a:rPr lang="ru-RU" sz="2000" b="1" dirty="0"/>
            </a:br>
            <a:r>
              <a:rPr lang="ru-RU" sz="2000" b="1" dirty="0"/>
              <a:t>9 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5661248"/>
            <a:ext cx="3106688" cy="8926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300" b="1" dirty="0"/>
              <a:t>Великая</a:t>
            </a:r>
          </a:p>
          <a:p>
            <a:pPr marL="0" indent="0" algn="r">
              <a:buNone/>
            </a:pPr>
            <a:r>
              <a:rPr lang="ru-RU" sz="2300" b="1" dirty="0"/>
              <a:t> императрица</a:t>
            </a:r>
          </a:p>
          <a:p>
            <a:pPr marL="0" indent="0" algn="r">
              <a:buNone/>
            </a:pPr>
            <a:r>
              <a:rPr lang="ru-RU" sz="1600" b="1" dirty="0"/>
              <a:t>2025</a:t>
            </a:r>
          </a:p>
          <a:p>
            <a:pPr marL="0" indent="0" algn="r">
              <a:buNone/>
            </a:pPr>
            <a:r>
              <a:rPr lang="ru-RU" sz="1600" i="1" dirty="0"/>
              <a:t>Бумага , гуашь</a:t>
            </a:r>
          </a:p>
          <a:p>
            <a:pPr marL="0" indent="0" algn="r">
              <a:buNone/>
            </a:pPr>
            <a:endParaRPr lang="ru-RU" sz="16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C4AF98-D276-4277-B381-BA6987CB1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544" y="692696"/>
            <a:ext cx="758673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14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Выговская Евгения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14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5301208"/>
            <a:ext cx="3240360" cy="848072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7200" dirty="0">
                <a:latin typeface="+mj-lt"/>
              </a:rPr>
              <a:t>И.П. Кулибин - русский механик, мастер-самоучка и его </a:t>
            </a:r>
            <a:r>
              <a:rPr lang="ru-RU" sz="7200" dirty="0" smtClean="0">
                <a:latin typeface="+mj-lt"/>
              </a:rPr>
              <a:t>изобретения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3600" dirty="0"/>
              <a:t>Т</a:t>
            </a:r>
            <a:r>
              <a:rPr lang="ru-RU" sz="3600" dirty="0" smtClean="0"/>
              <a:t>онированная </a:t>
            </a:r>
            <a:r>
              <a:rPr lang="ru-RU" sz="3600" dirty="0"/>
              <a:t>бумага, масляная пастель/</a:t>
            </a:r>
          </a:p>
          <a:p>
            <a:pPr marL="0" indent="0" algn="r">
              <a:buNone/>
            </a:pPr>
            <a:r>
              <a:rPr lang="ru-RU" sz="3600" dirty="0"/>
              <a:t>графика</a:t>
            </a:r>
            <a:endParaRPr lang="ru-RU" sz="40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1266" name="Picture 2" descr="K:\Отдел музейной педагогики\Старик\КОНКУРСЫ\2025-26\ФОТО РАБОТ\318. Выговская Евгения,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5" y="38794"/>
            <a:ext cx="5103658" cy="68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567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2098576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Кузнецова Екатерина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12 </a:t>
            </a:r>
            <a:r>
              <a:rPr lang="ru-RU" sz="2000" b="1" dirty="0"/>
              <a:t>лет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6450" y="5805264"/>
            <a:ext cx="3240360" cy="848072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7200" dirty="0">
                <a:latin typeface="+mj-lt"/>
              </a:rPr>
              <a:t>Екатерина II с визитом в мастерской </a:t>
            </a:r>
            <a:r>
              <a:rPr lang="ru-RU" sz="7200" dirty="0" smtClean="0">
                <a:latin typeface="+mj-lt"/>
              </a:rPr>
              <a:t>Ломоносова</a:t>
            </a:r>
          </a:p>
          <a:p>
            <a:pPr marL="0" indent="0" algn="r">
              <a:buNone/>
            </a:pPr>
            <a:r>
              <a:rPr lang="ru-RU" sz="4000" b="1" dirty="0" smtClean="0"/>
              <a:t>2026</a:t>
            </a:r>
            <a:endParaRPr lang="ru-RU" sz="4000" b="1" dirty="0"/>
          </a:p>
          <a:p>
            <a:pPr marL="0" indent="0" algn="r">
              <a:buNone/>
            </a:pPr>
            <a:r>
              <a:rPr lang="ru-RU" sz="3600" dirty="0" smtClean="0"/>
              <a:t>Бумага, акварель</a:t>
            </a:r>
            <a:endParaRPr lang="ru-RU" sz="4000" i="1" dirty="0"/>
          </a:p>
          <a:p>
            <a:pPr marL="0" indent="0" algn="r">
              <a:buNone/>
            </a:pPr>
            <a:r>
              <a:rPr lang="ru-RU" sz="1600" i="1" dirty="0"/>
              <a:t> </a:t>
            </a:r>
          </a:p>
        </p:txBody>
      </p:sp>
      <p:sp>
        <p:nvSpPr>
          <p:cNvPr id="4" name="AutoShape 2" descr="https://af12.mail.ru/cgi-bin/readmsg?id=17630426710843851541;0;2&amp;mode=attachment&amp;email=kolomenskoe100konkurs@mail.ru&amp;ct=image%2fjpeg&amp;cn=100010527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K:\Отдел музейной педагогики\Старик\КОНКУРСЫ\2025-26\ФОТО РАБОТ\320. Кузнецова Екатерина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4" y="620688"/>
            <a:ext cx="7738814" cy="51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6894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916</Words>
  <Application>Microsoft Office PowerPoint</Application>
  <PresentationFormat>Экран (4:3)</PresentationFormat>
  <Paragraphs>298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Слайд 1</vt:lpstr>
      <vt:lpstr>Бутаева Марина  9 лет</vt:lpstr>
      <vt:lpstr>Потемкина  Анастасия 11 лет</vt:lpstr>
      <vt:lpstr>Куранова Мария  9 лет </vt:lpstr>
      <vt:lpstr>Мельникова Василиса  10 лет </vt:lpstr>
      <vt:lpstr>Пахнина Варвара 11 лет </vt:lpstr>
      <vt:lpstr>Трошина Любовь 9 лет </vt:lpstr>
      <vt:lpstr>Выговская Евгения 14 лет </vt:lpstr>
      <vt:lpstr>Кузнецова Екатерина 12 лет </vt:lpstr>
      <vt:lpstr>Абдуллаева  Диана  13 лет </vt:lpstr>
      <vt:lpstr>Хакимова  Карина 13 лет </vt:lpstr>
      <vt:lpstr>Федоришина Алина 13 лет </vt:lpstr>
      <vt:lpstr>Латыпова  Диана 15 лет </vt:lpstr>
      <vt:lpstr>Моспан Милана  14 лет </vt:lpstr>
      <vt:lpstr>Воробьева София 12 лет </vt:lpstr>
      <vt:lpstr>Ткачева Арина 17 лет </vt:lpstr>
      <vt:lpstr>Клейнер  Алина 37 лет </vt:lpstr>
      <vt:lpstr>Слайд 18</vt:lpstr>
      <vt:lpstr>Слайд 19</vt:lpstr>
      <vt:lpstr>Слайд 20</vt:lpstr>
      <vt:lpstr>Слайд 21</vt:lpstr>
      <vt:lpstr>Шепелевич Маргарита 11  лет</vt:lpstr>
      <vt:lpstr>Головашкин  Иван 9 лет </vt:lpstr>
      <vt:lpstr>Назарова  Варвара 9 лет </vt:lpstr>
      <vt:lpstr>Тайлаков Бехруз  12 лет </vt:lpstr>
      <vt:lpstr>Кузьмина Кристина 14 лет </vt:lpstr>
      <vt:lpstr>Мишин Семен 14 лет </vt:lpstr>
      <vt:lpstr>Лебедева  Каролина 14 лет</vt:lpstr>
      <vt:lpstr>Дегтев  Иван  39 лет </vt:lpstr>
      <vt:lpstr>Русова Полина 9 лет </vt:lpstr>
      <vt:lpstr>Важин  Николай 11 лет </vt:lpstr>
      <vt:lpstr>Петрова Дарья  10 лет </vt:lpstr>
      <vt:lpstr>Терякова  Варвара 11 лет</vt:lpstr>
      <vt:lpstr>Головашкин Иван  9 лет </vt:lpstr>
      <vt:lpstr>Гатауллина  Вероника 10 лет</vt:lpstr>
      <vt:lpstr>Маркова  Алина 13 лет </vt:lpstr>
      <vt:lpstr>Шаров  Сергей 12 лет </vt:lpstr>
      <vt:lpstr>Рязанцева Анастасия 15 лет</vt:lpstr>
      <vt:lpstr>Щербина Анастасия 13 лет </vt:lpstr>
      <vt:lpstr>Слайд 40</vt:lpstr>
      <vt:lpstr>Аблаева Эмилия  16 лет</vt:lpstr>
      <vt:lpstr>Рогожина Елена 51 год</vt:lpstr>
      <vt:lpstr>Каширина  София  16 лет </vt:lpstr>
      <vt:lpstr>Слайд 44</vt:lpstr>
      <vt:lpstr>Густова  Дарья 14 лет</vt:lpstr>
      <vt:lpstr>Олесиюк  Богдана 13 лет</vt:lpstr>
      <vt:lpstr>Слайд 47</vt:lpstr>
      <vt:lpstr>Сабитова Алина 12 лет </vt:lpstr>
      <vt:lpstr>Федорова  Анастасия 16 лет</vt:lpstr>
      <vt:lpstr>Позднякова Полина 13 лет</vt:lpstr>
      <vt:lpstr>Баяк  Элина 12 лет </vt:lpstr>
      <vt:lpstr>Дорохина  Дарья 28 лет /незрячая художница/</vt:lpstr>
      <vt:lpstr>Федоров Иван  20 лет </vt:lpstr>
      <vt:lpstr>Самосадная Арина 16 лет </vt:lpstr>
      <vt:lpstr>Фролова Дарья  14 лет </vt:lpstr>
      <vt:lpstr>Шишкина  Татьяна  73 года </vt:lpstr>
      <vt:lpstr>Слайд 57</vt:lpstr>
      <vt:lpstr>Кушнер  Мария 46 лет </vt:lpstr>
      <vt:lpstr>Екатерина  Арно 46 лет </vt:lpstr>
      <vt:lpstr>Слайд 60</vt:lpstr>
      <vt:lpstr>Осипов  Виктор 13 лет </vt:lpstr>
      <vt:lpstr>Микрюков Сергей 69 лет</vt:lpstr>
      <vt:lpstr>Слайд 63</vt:lpstr>
      <vt:lpstr>Сергеева  Анна 20 лет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Тужанская Евгения Сергеевна</dc:creator>
  <cp:lastModifiedBy>kashinats</cp:lastModifiedBy>
  <cp:revision>12</cp:revision>
  <dcterms:created xsi:type="dcterms:W3CDTF">2026-04-20T11:04:24Z</dcterms:created>
  <dcterms:modified xsi:type="dcterms:W3CDTF">2026-04-29T12:44:14Z</dcterms:modified>
</cp:coreProperties>
</file>